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slideLayouts/slideLayout29.xml" ContentType="application/vnd.openxmlformats-officedocument.presentationml.slideLayout+xml"/>
  <Override PartName="/ppt/theme/theme1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7" r:id="rId1"/>
    <p:sldMasterId id="2147483981" r:id="rId2"/>
    <p:sldMasterId id="2147483985" r:id="rId3"/>
    <p:sldMasterId id="2147483987" r:id="rId4"/>
    <p:sldMasterId id="2147483991" r:id="rId5"/>
    <p:sldMasterId id="2147483993" r:id="rId6"/>
    <p:sldMasterId id="2147483995" r:id="rId7"/>
    <p:sldMasterId id="2147483997" r:id="rId8"/>
    <p:sldMasterId id="2147483999" r:id="rId9"/>
    <p:sldMasterId id="2147484001" r:id="rId10"/>
    <p:sldMasterId id="2147484003" r:id="rId11"/>
    <p:sldMasterId id="2147484005" r:id="rId12"/>
    <p:sldMasterId id="2147484007" r:id="rId13"/>
    <p:sldMasterId id="2147484027" r:id="rId14"/>
  </p:sldMasterIdLst>
  <p:notesMasterIdLst>
    <p:notesMasterId r:id="rId36"/>
  </p:notesMasterIdLst>
  <p:sldIdLst>
    <p:sldId id="291" r:id="rId15"/>
    <p:sldId id="292" r:id="rId16"/>
    <p:sldId id="259" r:id="rId17"/>
    <p:sldId id="262" r:id="rId18"/>
    <p:sldId id="263" r:id="rId19"/>
    <p:sldId id="264" r:id="rId20"/>
    <p:sldId id="267" r:id="rId21"/>
    <p:sldId id="297" r:id="rId22"/>
    <p:sldId id="301" r:id="rId23"/>
    <p:sldId id="299" r:id="rId24"/>
    <p:sldId id="300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3" r:id="rId34"/>
    <p:sldId id="312" r:id="rId35"/>
  </p:sldIdLst>
  <p:sldSz cx="18288000" cy="10287000"/>
  <p:notesSz cx="6858000" cy="9144000"/>
  <p:embeddedFontLst>
    <p:embeddedFont>
      <p:font typeface="Bahnschrift SemiBold" panose="020B0502040204020203" pitchFamily="34" charset="0"/>
      <p:bold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Arial Black" panose="020B0A04020102020204" pitchFamily="34" charset="0"/>
      <p:bold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  <p:embeddedFont>
      <p:font typeface="Bahnschrift" panose="020B0502040204020203" pitchFamily="34" charset="0"/>
      <p:regular r:id="rId49"/>
      <p:bold r:id="rId50"/>
    </p:embeddedFont>
    <p:embeddedFont>
      <p:font typeface="Arial Rounded MT Bold" panose="020F0704030504030204" pitchFamily="34" charset="0"/>
      <p:regular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Trebuchet MS" panose="020B0603020202020204" pitchFamily="34" charset="0"/>
      <p:regular r:id="rId54"/>
      <p:bold r:id="rId55"/>
      <p:italic r:id="rId56"/>
      <p:boldItalic r:id="rId57"/>
    </p:embeddedFont>
    <p:embeddedFont>
      <p:font typeface="Berlin Sans FB" panose="020E0602020502020306" pitchFamily="34" charset="0"/>
      <p:regular r:id="rId58"/>
      <p:bold r:id="rId59"/>
    </p:embeddedFont>
    <p:embeddedFont>
      <p:font typeface="Bahnschrift SemiLight Condensed" panose="020B0502040204020203" pitchFamily="34" charset="0"/>
      <p:regular r:id="rId60"/>
    </p:embeddedFont>
    <p:embeddedFont>
      <p:font typeface="Bahnschrift Light SemiCondensed" panose="020B0502040204020203" pitchFamily="34" charset="0"/>
      <p:regular r:id="rId61"/>
    </p:embeddedFont>
    <p:embeddedFont>
      <p:font typeface="Dubai Light" panose="020B0604020202020204" charset="-78"/>
      <p:regular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Arialle Bold" panose="020B0604020202020204" charset="0"/>
      <p:regular r:id="rId67"/>
      <p:bold r:id="rId68"/>
    </p:embeddedFont>
    <p:embeddedFont>
      <p:font typeface="Agency FB" panose="020B0503020202020204" pitchFamily="34" charset="0"/>
      <p:regular r:id="rId69"/>
      <p:bold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Tw Cen MT" panose="020B0602020104020603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84" autoAdjust="0"/>
    <p:restoredTop sz="94648" autoAdjust="0"/>
  </p:normalViewPr>
  <p:slideViewPr>
    <p:cSldViewPr>
      <p:cViewPr varScale="1">
        <p:scale>
          <a:sx n="49" d="100"/>
          <a:sy n="49" d="100"/>
        </p:scale>
        <p:origin x="120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74" Type="http://schemas.openxmlformats.org/officeDocument/2006/relationships/font" Target="fonts/font38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5.fntdata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5.fntdata"/><Relationship Id="rId72" Type="http://schemas.openxmlformats.org/officeDocument/2006/relationships/font" Target="fonts/font36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font" Target="fonts/font34.fntdata"/><Relationship Id="rId75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font" Target="fonts/font37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font" Target="fonts/font3.fntdata"/><Relationship Id="rId34" Type="http://schemas.openxmlformats.org/officeDocument/2006/relationships/slide" Target="slides/slide20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openxmlformats.org/officeDocument/2006/relationships/font" Target="fonts/font40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65BD2-CE99-DA48-AC1D-A78FC2F69E9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F1FE5-C6DF-6A49-9010-CFCFAD2A9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1FE5-C6DF-6A49-9010-CFCFAD2A9A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9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1FE5-C6DF-6A49-9010-CFCFAD2A9A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0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1FE5-C6DF-6A49-9010-CFCFAD2A9A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9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1FE5-C6DF-6A49-9010-CFCFAD2A9A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7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F1FE5-C6DF-6A49-9010-CFCFAD2A9A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99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799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4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22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11075906" y="3059772"/>
            <a:ext cx="10287000" cy="4167456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11860799" y="3859797"/>
            <a:ext cx="10287000" cy="2567403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11815696" y="3814697"/>
            <a:ext cx="10287002" cy="265760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04" y="1234440"/>
            <a:ext cx="13318236" cy="160477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4288" y="3278124"/>
            <a:ext cx="5431536" cy="740664"/>
          </a:xfrm>
        </p:spPr>
        <p:txBody>
          <a:bodyPr anchor="t"/>
          <a:lstStyle>
            <a:lvl1pPr marL="0" indent="0">
              <a:buNone/>
              <a:defRPr sz="3600" b="1"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04288" y="4114800"/>
            <a:ext cx="5431536" cy="3867912"/>
          </a:xfrm>
        </p:spPr>
        <p:txBody>
          <a:bodyPr/>
          <a:lstStyle>
            <a:lvl1pPr marL="342900" indent="-342900">
              <a:defRPr sz="2700"/>
            </a:lvl1pPr>
            <a:lvl2pPr indent="-342900">
              <a:defRPr sz="2400"/>
            </a:lvl2pPr>
            <a:lvl3pPr indent="-342900">
              <a:defRPr sz="2100"/>
            </a:lvl3pPr>
            <a:lvl4pPr indent="-342900">
              <a:defRPr sz="1800"/>
            </a:lvl4pPr>
            <a:lvl5pPr indent="-34290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11896" y="3278124"/>
            <a:ext cx="5431536" cy="740664"/>
          </a:xfrm>
        </p:spPr>
        <p:txBody>
          <a:bodyPr anchor="t"/>
          <a:lstStyle>
            <a:lvl1pPr marL="0" indent="0">
              <a:buNone/>
              <a:defRPr sz="3600" b="1"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11896" y="4114800"/>
            <a:ext cx="5431536" cy="3867912"/>
          </a:xfrm>
        </p:spPr>
        <p:txBody>
          <a:bodyPr/>
          <a:lstStyle>
            <a:lvl1pPr marL="342900" indent="-342900">
              <a:defRPr sz="2700"/>
            </a:lvl1pPr>
            <a:lvl2pPr indent="-342900">
              <a:defRPr sz="2400"/>
            </a:lvl2pPr>
            <a:lvl3pPr indent="-342900">
              <a:defRPr sz="2100"/>
            </a:lvl3pPr>
            <a:lvl4pPr indent="-342900">
              <a:defRPr sz="1800"/>
            </a:lvl4pPr>
            <a:lvl5pPr indent="-34290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4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1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4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69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473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2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68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38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95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3238" cy="1028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599" y="2946401"/>
            <a:ext cx="10796589" cy="3632196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599" y="6578599"/>
            <a:ext cx="10796589" cy="2108201"/>
          </a:xfrm>
        </p:spPr>
        <p:txBody>
          <a:bodyPr anchor="t">
            <a:normAutofit/>
          </a:bodyPr>
          <a:lstStyle>
            <a:lvl1pPr marL="0" indent="0" algn="r">
              <a:buNone/>
              <a:defRPr sz="2700" cap="all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98837" y="8805863"/>
            <a:ext cx="2400300" cy="566738"/>
          </a:xfrm>
        </p:spPr>
        <p:txBody>
          <a:bodyPr/>
          <a:lstStyle/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599" y="8805863"/>
            <a:ext cx="7340937" cy="566738"/>
          </a:xfrm>
        </p:spPr>
        <p:txBody>
          <a:bodyPr/>
          <a:lstStyle/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913438" y="8805863"/>
            <a:ext cx="826751" cy="566738"/>
          </a:xfrm>
        </p:spPr>
        <p:txBody>
          <a:bodyPr/>
          <a:lstStyle/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4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6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2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43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0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77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75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39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95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2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434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97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796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65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98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4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5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691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4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92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6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09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8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88" y="1248156"/>
            <a:ext cx="16322040" cy="1604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76" y="3319272"/>
            <a:ext cx="15499080" cy="532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776" y="617220"/>
            <a:ext cx="781812" cy="466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516" y="9285732"/>
            <a:ext cx="349758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891255" y="1269992"/>
            <a:ext cx="0" cy="7666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46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000" b="1" kern="1200" cap="all" spc="9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521208" algn="l" defTabSz="1371600" rtl="0" eaLnBrk="1" latinLnBrk="0" hangingPunct="1">
        <a:lnSpc>
          <a:spcPct val="90000"/>
        </a:lnSpc>
        <a:spcBef>
          <a:spcPts val="1500"/>
        </a:spcBef>
        <a:buClr>
          <a:schemeClr val="accent6"/>
        </a:buClr>
        <a:buFont typeface="Courier New" panose="02070309020205020404" pitchFamily="49" charset="0"/>
        <a:buChar char="o"/>
        <a:defRPr sz="42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10287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6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7145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24003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30861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88" y="1248156"/>
            <a:ext cx="16322040" cy="1604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76" y="3319272"/>
            <a:ext cx="15499080" cy="532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776" y="617220"/>
            <a:ext cx="781812" cy="466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516" y="9285732"/>
            <a:ext cx="349758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891255" y="1269992"/>
            <a:ext cx="0" cy="7666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8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000" b="1" kern="1200" cap="all" spc="9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521208" algn="l" defTabSz="1371600" rtl="0" eaLnBrk="1" latinLnBrk="0" hangingPunct="1">
        <a:lnSpc>
          <a:spcPct val="90000"/>
        </a:lnSpc>
        <a:spcBef>
          <a:spcPts val="1500"/>
        </a:spcBef>
        <a:buClr>
          <a:schemeClr val="accent6"/>
        </a:buClr>
        <a:buFont typeface="Courier New" panose="02070309020205020404" pitchFamily="49" charset="0"/>
        <a:buChar char="o"/>
        <a:defRPr sz="42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10287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6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7145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24003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30861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88" y="1248156"/>
            <a:ext cx="16322040" cy="1604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76" y="3319272"/>
            <a:ext cx="15499080" cy="532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776" y="617220"/>
            <a:ext cx="781812" cy="466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516" y="9285732"/>
            <a:ext cx="349758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8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pPr defTabSz="1371600"/>
            <a:r>
              <a:rPr lang="en-US" smtClean="0">
                <a:solidFill>
                  <a:srgbClr val="FFFFFF"/>
                </a:solidFill>
              </a:rPr>
              <a:t>Crypto: investing &amp; trading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891255" y="1269992"/>
            <a:ext cx="0" cy="7666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6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000" b="1" kern="1200" cap="all" spc="9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521208" algn="l" defTabSz="1371600" rtl="0" eaLnBrk="1" latinLnBrk="0" hangingPunct="1">
        <a:lnSpc>
          <a:spcPct val="90000"/>
        </a:lnSpc>
        <a:spcBef>
          <a:spcPts val="1500"/>
        </a:spcBef>
        <a:buClr>
          <a:schemeClr val="accent6"/>
        </a:buClr>
        <a:buFont typeface="Courier New" panose="02070309020205020404" pitchFamily="49" charset="0"/>
        <a:buChar char="o"/>
        <a:defRPr sz="42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10287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6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7145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3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24003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3086100" indent="-521208" algn="l" defTabSz="1371600" rtl="0" eaLnBrk="1" latinLnBrk="0" hangingPunct="1">
        <a:lnSpc>
          <a:spcPct val="90000"/>
        </a:lnSpc>
        <a:spcBef>
          <a:spcPts val="750"/>
        </a:spcBef>
        <a:buClr>
          <a:schemeClr val="accent6"/>
        </a:buClr>
        <a:buFont typeface="Courier New" panose="02070309020205020404" pitchFamily="49" charset="0"/>
        <a:buChar char="o"/>
        <a:defRPr sz="27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7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98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4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73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63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2" y="914401"/>
            <a:ext cx="15197138" cy="21844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2" y="3213101"/>
            <a:ext cx="15197138" cy="547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84490" y="8805863"/>
            <a:ext cx="2400300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87DE6118-2437-4B30-8E3C-4D2BE6020583}" type="datetimeFigureOut">
              <a:rPr lang="en-US" smtClean="0">
                <a:solidFill>
                  <a:prstClr val="white"/>
                </a:solidFill>
              </a:rPr>
              <a:pPr defTabSz="685800"/>
              <a:t>2/8/2023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1" y="8805863"/>
            <a:ext cx="11741489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99091" y="8805863"/>
            <a:ext cx="826751" cy="566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9E57DC2-970A-4B3E-BB1C-7A09969E49DF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48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0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7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21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0"/>
        </a:spcBef>
        <a:spcAft>
          <a:spcPts val="15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5920" y="300449"/>
            <a:ext cx="739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Lords </a:t>
            </a:r>
            <a:r>
              <a:rPr 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Institute 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of </a:t>
            </a:r>
            <a:r>
              <a:rPr 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Engineering 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</a:t>
            </a:r>
            <a:r>
              <a:rPr lang="en-US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Technology</a:t>
            </a:r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endParaRPr lang="en-IN" sz="2400" dirty="0"/>
          </a:p>
        </p:txBody>
      </p:sp>
      <p:pic>
        <p:nvPicPr>
          <p:cNvPr id="3" name="Picture 2" descr="A picture containing text, bottle cap&#10;&#10;Description automatically generated">
            <a:extLst>
              <a:ext uri="{FF2B5EF4-FFF2-40B4-BE49-F238E27FC236}">
                <a16:creationId xmlns:a16="http://schemas.microsoft.com/office/drawing/2014/main" id="{48B41BA7-60CE-2B87-FEBF-4716DF6D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"/>
            <a:ext cx="2362200" cy="28669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316200" y="472440"/>
            <a:ext cx="1615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CSE-DS</a:t>
            </a:r>
            <a:endParaRPr lang="en-IN" sz="3200" b="1" dirty="0">
              <a:ln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27520" y="1705116"/>
            <a:ext cx="464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DEPARTMENT OF CSE-DS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2320" y="2581879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Presentation on</a:t>
            </a:r>
            <a:endParaRPr lang="en-IN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77013" y="3419679"/>
            <a:ext cx="102199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Bahnschrift SemiBold" panose="020B0502040204020203" pitchFamily="34" charset="0"/>
                <a:ea typeface="Arialle Bold" panose="020B0604020202020204" charset="0"/>
                <a:cs typeface="Arialle Bold" panose="020B0604020202020204" charset="0"/>
              </a:rPr>
              <a:t>FAKE IMAGE DETECTION USING CNN</a:t>
            </a:r>
            <a:endParaRPr lang="en-IN" sz="6600" dirty="0">
              <a:latin typeface="Bahnschrift SemiBold" panose="020B0502040204020203" pitchFamily="34" charset="0"/>
              <a:ea typeface="Arialle Bold" panose="020B0604020202020204" charset="0"/>
              <a:cs typeface="Arialle Bold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5799231"/>
            <a:ext cx="9372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Group </a:t>
            </a:r>
            <a:r>
              <a:rPr lang="en-IN" sz="32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3:</a:t>
            </a:r>
            <a:endParaRPr lang="en-IN" sz="3200" b="1" dirty="0">
              <a:solidFill>
                <a:schemeClr val="bg1">
                  <a:lumMod val="95000"/>
                  <a:lumOff val="5000"/>
                </a:schemeClr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pPr algn="ctr"/>
            <a:r>
              <a:rPr lang="en-IN" sz="32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Syeda</a:t>
            </a:r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IN" sz="32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Marriya</a:t>
            </a:r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</a:t>
            </a:r>
            <a:r>
              <a:rPr lang="en-IN" sz="32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Jaffar</a:t>
            </a:r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(160920750003)</a:t>
            </a:r>
          </a:p>
          <a:p>
            <a:pPr algn="ctr"/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Noreen Ayesha </a:t>
            </a:r>
            <a:r>
              <a:rPr lang="en-IN" sz="32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(</a:t>
            </a:r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160920750014)</a:t>
            </a:r>
          </a:p>
          <a:p>
            <a:pPr algn="ctr"/>
            <a:r>
              <a:rPr lang="en-IN" sz="3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Saba Siddiqui (160920750057)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9003" y="8200608"/>
            <a:ext cx="10835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Mini project Co-</a:t>
            </a:r>
            <a:r>
              <a:rPr lang="en-US" sz="3200" u="sng" dirty="0" err="1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ordinators</a:t>
            </a:r>
            <a:r>
              <a:rPr lang="en-US" sz="3200" u="sng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:</a:t>
            </a:r>
          </a:p>
          <a:p>
            <a:pPr marL="342900" indent="-342900">
              <a:buAutoNum type="arabicParenR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Mr. Syed </a:t>
            </a:r>
            <a:r>
              <a:rPr lang="en-US" sz="3200" dirty="0" err="1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Mushtaq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Ali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(Asst. professor LIET)</a:t>
            </a:r>
          </a:p>
          <a:p>
            <a:pPr marL="342900" indent="-342900">
              <a:buAutoNum type="arabicParenR"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Mr. </a:t>
            </a:r>
            <a:r>
              <a:rPr lang="en-US" sz="3200" dirty="0" err="1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feroz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Amer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(</a:t>
            </a:r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Associate. </a:t>
            </a:r>
            <a:r>
              <a:rPr lang="en-US" sz="32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professor LIET)</a:t>
            </a:r>
            <a:endParaRPr lang="en-IN" sz="3200" dirty="0">
              <a:solidFill>
                <a:schemeClr val="tx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82200" y="8640382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Under the guidance of </a:t>
            </a:r>
            <a:endParaRPr lang="en-US" sz="3200" dirty="0" smtClean="0">
              <a:solidFill>
                <a:schemeClr val="tx1">
                  <a:lumMod val="95000"/>
                </a:schemeClr>
              </a:solidFill>
              <a:latin typeface="Arialle Bold" panose="020B0604020202020204" charset="0"/>
              <a:ea typeface="Arialle Bold" panose="020B0604020202020204" charset="0"/>
              <a:cs typeface="Arialle Bold" panose="020B0604020202020204" charset="0"/>
            </a:endParaRPr>
          </a:p>
          <a:p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Mrs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. Y. </a:t>
            </a:r>
            <a:r>
              <a:rPr lang="en-US" sz="3200" dirty="0" err="1">
                <a:solidFill>
                  <a:schemeClr val="tx1">
                    <a:lumMod val="9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Shakuntala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 (Asst. professor LIET)</a:t>
            </a:r>
          </a:p>
        </p:txBody>
      </p:sp>
    </p:spTree>
    <p:extLst>
      <p:ext uri="{BB962C8B-B14F-4D97-AF65-F5344CB8AC3E}">
        <p14:creationId xmlns:p14="http://schemas.microsoft.com/office/powerpoint/2010/main" val="25609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363" y="390815"/>
            <a:ext cx="9487274" cy="1060191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2F651-7ABC-015D-B5C4-622708A6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7989" y="2515404"/>
            <a:ext cx="8287127" cy="48884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3000" dirty="0">
                <a:latin typeface="Times New Roman" panose="02020603050405020304" pitchFamily="18" charset="0"/>
                <a:ea typeface="Calibri" panose="020F0502020204030204" pitchFamily="34" charset="0"/>
              </a:rPr>
              <a:t>A use case diagram at its simplest is a representation of a user's interaction with the system </a:t>
            </a:r>
          </a:p>
          <a:p>
            <a:pPr>
              <a:lnSpc>
                <a:spcPct val="150000"/>
              </a:lnSpc>
            </a:pPr>
            <a:r>
              <a:rPr lang="en-IN" sz="3000" dirty="0">
                <a:latin typeface="Times New Roman" panose="02020603050405020304" pitchFamily="18" charset="0"/>
                <a:ea typeface="Calibri" panose="020F0502020204030204" pitchFamily="34" charset="0"/>
              </a:rPr>
              <a:t>depicting the specifications of a use case.</a:t>
            </a:r>
          </a:p>
          <a:p>
            <a:pPr>
              <a:lnSpc>
                <a:spcPct val="150000"/>
              </a:lnSpc>
            </a:pPr>
            <a:r>
              <a:rPr lang="en-IN" sz="3000" dirty="0">
                <a:latin typeface="Times New Roman" panose="02020603050405020304" pitchFamily="18" charset="0"/>
                <a:ea typeface="Calibri" panose="020F0502020204030204" pitchFamily="34" charset="0"/>
              </a:rPr>
              <a:t>A use case diagram can portray the different types of users of a system and the various ways that they interact with the system. </a:t>
            </a:r>
            <a:endParaRPr lang="en-US" sz="3000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57080-19CA-8BBA-6050-8494551D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81847" y="9705611"/>
            <a:ext cx="4856864" cy="385448"/>
          </a:xfrm>
        </p:spPr>
        <p:txBody>
          <a:bodyPr/>
          <a:lstStyle/>
          <a:p>
            <a:pPr defTabSz="1371600"/>
            <a:r>
              <a:rPr lang="en-US" dirty="0">
                <a:solidFill>
                  <a:srgbClr val="FFFFFF"/>
                </a:solidFill>
                <a:latin typeface="Segoe UI Light"/>
              </a:rPr>
              <a:t>Lords institute of engineering and technology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5B5816-494C-1F14-701E-84EE324458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49068" y="1649997"/>
            <a:ext cx="7095932" cy="698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0334" y="366911"/>
            <a:ext cx="14532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en-IN" sz="27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CSE-DS</a:t>
            </a:r>
          </a:p>
        </p:txBody>
      </p:sp>
    </p:spTree>
    <p:extLst>
      <p:ext uri="{BB962C8B-B14F-4D97-AF65-F5344CB8AC3E}">
        <p14:creationId xmlns:p14="http://schemas.microsoft.com/office/powerpoint/2010/main" val="24135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DEE9-2DBD-C997-C208-027230B5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131" y="647173"/>
            <a:ext cx="9977738" cy="1054694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Sequence diagram</a:t>
            </a:r>
            <a:endParaRPr lang="en-US" dirty="0">
              <a:ln w="28575">
                <a:noFill/>
                <a:prstDash val="solid"/>
              </a:ln>
              <a:latin typeface="Tw Cen MT" panose="020B0602020104020603" pitchFamily="34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4491D-AF3A-C879-49E6-F11A17AC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445132" y="9314143"/>
            <a:ext cx="4637594" cy="651371"/>
          </a:xfrm>
        </p:spPr>
        <p:txBody>
          <a:bodyPr/>
          <a:lstStyle/>
          <a:p>
            <a:pPr defTabSz="1371600"/>
            <a:r>
              <a:rPr lang="en-US" dirty="0">
                <a:solidFill>
                  <a:srgbClr val="FFFFFF"/>
                </a:solidFill>
                <a:latin typeface="Segoe UI Light"/>
              </a:rPr>
              <a:t>Lords institute of engineering and technology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B4AB1-478B-8606-1546-6F6DA04C8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65708" y="2300922"/>
            <a:ext cx="9756603" cy="701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F8535-C037-190D-74BC-A70313ECBA9F}"/>
              </a:ext>
            </a:extLst>
          </p:cNvPr>
          <p:cNvSpPr txBox="1"/>
          <p:nvPr/>
        </p:nvSpPr>
        <p:spPr>
          <a:xfrm>
            <a:off x="1275590" y="2300923"/>
            <a:ext cx="6408171" cy="727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1371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000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sequence diagram is a kind of interaction diagram that shows how processes operate with one another and in what order</a:t>
            </a:r>
          </a:p>
          <a:p>
            <a:pPr marL="428625" indent="-428625" defTabSz="1371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700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It depicts the objects and classes involved in the scenario and the sequence of messages exchanged between them</a:t>
            </a:r>
          </a:p>
          <a:p>
            <a:pPr marL="428625" indent="-428625" defTabSz="13716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000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Sequence diagrams are sometimes called event diagrams, event scenarios, and timing diagrams.</a:t>
            </a:r>
            <a:endParaRPr lang="en-GB" sz="3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28625" indent="-428625" defTabSz="1371600">
              <a:buFont typeface="Wingdings" panose="05000000000000000000" pitchFamily="2" charset="2"/>
              <a:buChar char="§"/>
            </a:pPr>
            <a:endParaRPr lang="en-GB" sz="30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2023" y="370174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71600"/>
            <a:r>
              <a:rPr lang="en-IN" sz="27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CSE-DS</a:t>
            </a:r>
          </a:p>
        </p:txBody>
      </p:sp>
    </p:spTree>
    <p:extLst>
      <p:ext uri="{BB962C8B-B14F-4D97-AF65-F5344CB8AC3E}">
        <p14:creationId xmlns:p14="http://schemas.microsoft.com/office/powerpoint/2010/main" val="12914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54" y="1144667"/>
            <a:ext cx="8602275" cy="76020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19" y="210975"/>
            <a:ext cx="12843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30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6272" y="9733003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037131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8" y="1057628"/>
            <a:ext cx="15087600" cy="8482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1250" y="276915"/>
            <a:ext cx="12843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30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6272" y="9733003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8935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78" y="938891"/>
            <a:ext cx="14968902" cy="8482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57" y="158221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7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52290" y="9648196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40359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81" y="1018022"/>
            <a:ext cx="14203974" cy="8327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399" y="329671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7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10552" y="9706585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034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54" y="820194"/>
            <a:ext cx="15140354" cy="8482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3761" y="266197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7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6272" y="9579826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2982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41" y="1070776"/>
            <a:ext cx="14612816" cy="8215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9598" y="290107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7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6272" y="9708461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40018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2" y="1018020"/>
            <a:ext cx="15087600" cy="8482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326" y="224163"/>
            <a:ext cx="12843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30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26272" y="9733003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4296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7" y="1044399"/>
            <a:ext cx="15087600" cy="8482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949" y="210974"/>
            <a:ext cx="11737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27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23740" y="9719773"/>
            <a:ext cx="6543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IN" sz="2700" dirty="0">
                <a:solidFill>
                  <a:srgbClr val="E84574">
                    <a:lumMod val="40000"/>
                    <a:lumOff val="60000"/>
                  </a:srgbClr>
                </a:solidFill>
                <a:latin typeface="Calibri" panose="020F0502020204030204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41882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1562100"/>
            <a:ext cx="678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>
                <a:latin typeface="Berlin Sans FB" panose="020E0602020502020306" pitchFamily="34" charset="0"/>
              </a:rPr>
              <a:t>TABLE OF CONTENTS</a:t>
            </a:r>
            <a:endParaRPr lang="en-IN" sz="4400" u="sng" dirty="0"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2857500"/>
            <a:ext cx="106680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ABSTRACT</a:t>
            </a:r>
            <a:endParaRPr lang="en-IN" sz="44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EXISTING </a:t>
            </a:r>
            <a:r>
              <a:rPr lang="en-IN" sz="4400" dirty="0" smtClean="0"/>
              <a:t>SYSTEM</a:t>
            </a:r>
            <a:endParaRPr lang="en-IN" sz="44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PROPOSED </a:t>
            </a:r>
            <a:r>
              <a:rPr lang="en-IN" sz="4400" dirty="0" smtClean="0"/>
              <a:t>SYSTEM</a:t>
            </a:r>
            <a:endParaRPr lang="en-IN" sz="44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SYSTEM </a:t>
            </a:r>
            <a:r>
              <a:rPr lang="en-IN" sz="4400" dirty="0" smtClean="0"/>
              <a:t>REQUIREMENTS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ALGORITHM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CLASS DIAGRAM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USE CASE DIAGRAM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SEQUENCE DIAGRAM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4400" dirty="0" smtClean="0"/>
              <a:t>FINAL EXECUTION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IN" sz="4000" dirty="0" smtClean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IN" sz="4000" dirty="0" smtClean="0"/>
          </a:p>
          <a:p>
            <a:endParaRPr lang="en-IN" sz="4000" dirty="0" smtClean="0"/>
          </a:p>
          <a:p>
            <a:endParaRPr lang="en-IN" sz="3600" dirty="0" smtClean="0"/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996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485900"/>
            <a:ext cx="152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u="sng" dirty="0" smtClean="0"/>
              <a:t>CONCLUSION</a:t>
            </a:r>
            <a:endParaRPr lang="en-IN" sz="5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971800" y="3162300"/>
            <a:ext cx="12954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/>
              <a:t>In order to identify authentic and fake photos, this study compares several state-of-the-art pre-trained deep learning </a:t>
            </a:r>
            <a:r>
              <a:rPr lang="en-US" sz="3600"/>
              <a:t>models</a:t>
            </a:r>
            <a:r>
              <a:rPr lang="en-US" sz="3600" smtClean="0"/>
              <a:t>.</a:t>
            </a:r>
          </a:p>
          <a:p>
            <a:r>
              <a:rPr lang="en-US" sz="3600" dirty="0" smtClean="0"/>
              <a:t>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600" dirty="0"/>
              <a:t>In a future study, we want to generalize our findings. To distinguish between fake and real images using live video recognition, we propose a CNN architecture using different feature extraction techniques. This will provide the highest accuracy on many data sets.</a:t>
            </a:r>
            <a:r>
              <a:rPr lang="en-IN" sz="3600" smtClean="0"/>
              <a:t> 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2880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"/>
            <a:ext cx="18287970" cy="10286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0" y="2992080"/>
            <a:ext cx="10796589" cy="36321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5" y="9616341"/>
            <a:ext cx="8866677" cy="67065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Lords institute of engineering and technology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531" y="487891"/>
            <a:ext cx="16581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3000" dirty="0">
                <a:solidFill>
                  <a:srgbClr val="E84574">
                    <a:lumMod val="60000"/>
                    <a:lumOff val="40000"/>
                  </a:srgbClr>
                </a:solidFill>
                <a:latin typeface="Calibri" panose="020F0502020204030204"/>
              </a:rPr>
              <a:t>CSE-DS</a:t>
            </a:r>
            <a:endParaRPr lang="en-IN" sz="2700" dirty="0">
              <a:solidFill>
                <a:srgbClr val="E84574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336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3962400" y="1485900"/>
            <a:ext cx="8133958" cy="682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4000" u="sng" spc="-98" dirty="0" smtClean="0">
                <a:solidFill>
                  <a:srgbClr val="FFFFFF"/>
                </a:solidFill>
                <a:latin typeface="Bahnschrift SemiBold" panose="020B0502040204020203" pitchFamily="34" charset="0"/>
              </a:rPr>
              <a:t>ABSTRACT</a:t>
            </a:r>
            <a:endParaRPr lang="en-US" sz="4000" u="sng" spc="-98" dirty="0">
              <a:solidFill>
                <a:srgbClr val="FFFFF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8400" y="3086100"/>
            <a:ext cx="13356596" cy="6340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In this technological era, social media has a major role in people’s daily </a:t>
            </a:r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life.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Images are one of the most common types of media share among users on social media.</a:t>
            </a:r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3200" dirty="0" smtClean="0">
                <a:latin typeface="Bahnschrift SemiBold" panose="020B0502040204020203" pitchFamily="34" charset="0"/>
              </a:rPr>
              <a:t>It </a:t>
            </a:r>
            <a:r>
              <a:rPr lang="en-IN" sz="3200" dirty="0">
                <a:latin typeface="Bahnschrift SemiBold" panose="020B0502040204020203" pitchFamily="34" charset="0"/>
              </a:rPr>
              <a:t>has become easy for individuals and small groups to fabricate these </a:t>
            </a:r>
            <a:r>
              <a:rPr lang="en-IN" sz="3200" dirty="0" smtClean="0">
                <a:latin typeface="Bahnschrift SemiBold" panose="020B0502040204020203" pitchFamily="34" charset="0"/>
              </a:rPr>
              <a:t>images.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3200" dirty="0">
              <a:latin typeface="Bahnschrift SemiBol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3600" dirty="0" smtClean="0">
                <a:latin typeface="Bahnschrift SemiBold" panose="020B0502040204020203" pitchFamily="34" charset="0"/>
              </a:rPr>
              <a:t>This </a:t>
            </a:r>
            <a:r>
              <a:rPr lang="en-IN" sz="3600" dirty="0">
                <a:latin typeface="Bahnschrift SemiBold" panose="020B0502040204020203" pitchFamily="34" charset="0"/>
              </a:rPr>
              <a:t>research attempted </a:t>
            </a:r>
            <a:r>
              <a:rPr lang="en-IN" sz="3600" dirty="0" smtClean="0">
                <a:latin typeface="Bahnschrift SemiBold" panose="020B0502040204020203" pitchFamily="34" charset="0"/>
              </a:rPr>
              <a:t>to propose </a:t>
            </a:r>
            <a:r>
              <a:rPr lang="en-IN" sz="3600" dirty="0">
                <a:latin typeface="Bahnschrift SemiBold" panose="020B0502040204020203" pitchFamily="34" charset="0"/>
              </a:rPr>
              <a:t>an approach to extracting image content, classify it </a:t>
            </a:r>
            <a:r>
              <a:rPr lang="en-IN" sz="3600" dirty="0" smtClean="0">
                <a:latin typeface="Bahnschrift SemiBold" panose="020B0502040204020203" pitchFamily="34" charset="0"/>
              </a:rPr>
              <a:t>and verify </a:t>
            </a:r>
            <a:r>
              <a:rPr lang="en-IN" sz="3600" dirty="0">
                <a:latin typeface="Bahnschrift SemiBold" panose="020B0502040204020203" pitchFamily="34" charset="0"/>
              </a:rPr>
              <a:t>the authenticity of digital images and </a:t>
            </a:r>
            <a:r>
              <a:rPr lang="en-IN" sz="3600" dirty="0" smtClean="0">
                <a:latin typeface="Bahnschrift SemiBold" panose="020B0502040204020203" pitchFamily="34" charset="0"/>
              </a:rPr>
              <a:t>uncover manipulation</a:t>
            </a:r>
            <a:r>
              <a:rPr lang="en-IN" dirty="0"/>
              <a:t>. </a:t>
            </a:r>
          </a:p>
          <a:p>
            <a:endParaRPr lang="en-US" sz="48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  <a:p>
            <a:endParaRPr lang="en-US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86BE2-1680-D5D5-A71D-3A23C0F11DEA}"/>
              </a:ext>
            </a:extLst>
          </p:cNvPr>
          <p:cNvSpPr txBox="1"/>
          <p:nvPr/>
        </p:nvSpPr>
        <p:spPr>
          <a:xfrm>
            <a:off x="2209800" y="571500"/>
            <a:ext cx="5029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tx1">
                    <a:lumMod val="75000"/>
                  </a:schemeClr>
                </a:solidFill>
                <a:latin typeface="Arial Black" panose="020B0A04020102020204" pitchFamily="34" charset="0"/>
              </a:rPr>
              <a:t>CSE-DS</a:t>
            </a:r>
            <a:endParaRPr lang="en-US" sz="2100" dirty="0">
              <a:solidFill>
                <a:schemeClr val="tx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BBFAA-AA37-6099-04A2-BBFF4F5B0ACB}"/>
              </a:ext>
            </a:extLst>
          </p:cNvPr>
          <p:cNvSpPr txBox="1"/>
          <p:nvPr/>
        </p:nvSpPr>
        <p:spPr>
          <a:xfrm>
            <a:off x="12573000" y="9771374"/>
            <a:ext cx="714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gency FB" panose="020B0503020202020204" pitchFamily="34" charset="0"/>
              </a:rPr>
              <a:t>Lords institute of engineering and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5791200" y="1790700"/>
            <a:ext cx="5257800" cy="70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u="sng" spc="-98" dirty="0">
                <a:solidFill>
                  <a:srgbClr val="FFFFFF"/>
                </a:solidFill>
                <a:latin typeface="Bahnschrift" panose="020B0502040204020203" pitchFamily="34" charset="0"/>
              </a:rPr>
              <a:t>Existing </a:t>
            </a:r>
            <a:r>
              <a:rPr lang="en-US" sz="4800" u="sng" spc="-98" dirty="0" smtClean="0">
                <a:solidFill>
                  <a:srgbClr val="FFFFFF"/>
                </a:solidFill>
                <a:latin typeface="Bahnschrift" panose="020B0502040204020203" pitchFamily="34" charset="0"/>
              </a:rPr>
              <a:t>system</a:t>
            </a:r>
            <a:endParaRPr lang="en-US" sz="4800" u="sng" spc="-98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95550" y="3238500"/>
            <a:ext cx="13735050" cy="594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The identification of fake news and images is very difficult, as a fact-finding of news on a pure basis remains an open problem and few existing models Can be used to resolve the problem</a:t>
            </a:r>
            <a:r>
              <a:rPr lang="en-ID" sz="32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.</a:t>
            </a:r>
          </a:p>
          <a:p>
            <a:endParaRPr lang="en-ID" sz="32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It has been proposed to study the problem of </a:t>
            </a:r>
            <a:r>
              <a:rPr lang="en-US" sz="30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“detecting </a:t>
            </a:r>
            <a:r>
              <a:rPr lang="en-US" sz="30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false </a:t>
            </a:r>
            <a:r>
              <a:rPr lang="en-US" sz="30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news”.</a:t>
            </a:r>
          </a:p>
          <a:p>
            <a:endParaRPr lang="en-US" sz="3000" dirty="0" smtClean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30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Arial Rounded MT Bold" panose="020F0704030504030204" pitchFamily="34" charset="0"/>
              </a:rPr>
              <a:t>There </a:t>
            </a:r>
            <a:r>
              <a:rPr lang="en-IN" sz="3200" dirty="0">
                <a:latin typeface="Arial Rounded MT Bold" panose="020F0704030504030204" pitchFamily="34" charset="0"/>
              </a:rPr>
              <a:t>are some </a:t>
            </a:r>
            <a:r>
              <a:rPr lang="en-IN" sz="3200" dirty="0" smtClean="0">
                <a:latin typeface="Arial Rounded MT Bold" panose="020F0704030504030204" pitchFamily="34" charset="0"/>
              </a:rPr>
              <a:t>hidden characteristics </a:t>
            </a:r>
            <a:r>
              <a:rPr lang="en-IN" sz="3200" dirty="0">
                <a:latin typeface="Arial Rounded MT Bold" panose="020F0704030504030204" pitchFamily="34" charset="0"/>
              </a:rPr>
              <a:t>in words and images used in fake news, </a:t>
            </a:r>
            <a:r>
              <a:rPr lang="en-IN" sz="3200" dirty="0" smtClean="0">
                <a:latin typeface="Arial Rounded MT Bold" panose="020F0704030504030204" pitchFamily="34" charset="0"/>
              </a:rPr>
              <a:t>which can </a:t>
            </a:r>
            <a:r>
              <a:rPr lang="en-IN" sz="3200" dirty="0">
                <a:latin typeface="Arial Rounded MT Bold" panose="020F0704030504030204" pitchFamily="34" charset="0"/>
              </a:rPr>
              <a:t>be identified through a collection of hidden </a:t>
            </a:r>
            <a:r>
              <a:rPr lang="en-IN" sz="3200" dirty="0" smtClean="0">
                <a:latin typeface="Arial Rounded MT Bold" panose="020F0704030504030204" pitchFamily="34" charset="0"/>
              </a:rPr>
              <a:t>properties derived </a:t>
            </a:r>
            <a:r>
              <a:rPr lang="en-IN" sz="3200" dirty="0">
                <a:latin typeface="Arial Rounded MT Bold" panose="020F0704030504030204" pitchFamily="34" charset="0"/>
              </a:rPr>
              <a:t>from this model through various layers.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3856E-D7BF-925D-3E3A-6761F5C8FA08}"/>
              </a:ext>
            </a:extLst>
          </p:cNvPr>
          <p:cNvSpPr txBox="1"/>
          <p:nvPr/>
        </p:nvSpPr>
        <p:spPr>
          <a:xfrm>
            <a:off x="1992625" y="731032"/>
            <a:ext cx="481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CSE-DS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E1CB6-3FB4-1F7A-D201-5DF6922B8AE7}"/>
              </a:ext>
            </a:extLst>
          </p:cNvPr>
          <p:cNvSpPr txBox="1"/>
          <p:nvPr/>
        </p:nvSpPr>
        <p:spPr>
          <a:xfrm>
            <a:off x="12115800" y="9725324"/>
            <a:ext cx="714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ahnschrift SemiLight Condensed" panose="020B0502040204020203" pitchFamily="34" charset="0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4446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590801" y="2107521"/>
            <a:ext cx="12649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u="sng" dirty="0">
                <a:latin typeface="Arial Rounded MT Bold" panose="020F0704030504030204" pitchFamily="34" charset="0"/>
              </a:rPr>
              <a:t>Proposed </a:t>
            </a:r>
            <a:r>
              <a:rPr lang="en-US" sz="4000" u="sng" dirty="0" smtClean="0">
                <a:latin typeface="Arial Rounded MT Bold" panose="020F0704030504030204" pitchFamily="34" charset="0"/>
              </a:rPr>
              <a:t>System</a:t>
            </a:r>
            <a:endParaRPr lang="en-ID" sz="3000" u="sng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94560" y="3924300"/>
            <a:ext cx="142494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To overcome from this problem we are using new technique called Deep Texture Features extraction from images and then building train machine learning model using CNN (Convolution Neural Networks)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ea typeface="Tahoma" panose="020B0604030504040204" pitchFamily="34" charset="0"/>
              <a:cs typeface="Dubai Light" panose="020B03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This technique refer as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LBPNet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 or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NLBPNet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 as this technique heavily dependent on features extraction using LBP (Local Binary Pattern) 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algorithm.</a:t>
            </a:r>
            <a:endParaRPr lang="en-ID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ea typeface="Tahoma" panose="020B0604030504040204" pitchFamily="34" charset="0"/>
              <a:cs typeface="Dubai Light" panose="020B03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ea typeface="Tahoma" panose="020B0604030504040204" pitchFamily="34" charset="0"/>
              <a:cs typeface="Dubai Light" panose="020B03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Here first we will extract LBP from images and then train LBP descriptor images with Convolution Neural Network to generate training model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 smtClean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ID" sz="2800" dirty="0">
              <a:solidFill>
                <a:schemeClr val="tx1">
                  <a:lumMod val="95000"/>
                </a:schemeClr>
              </a:solidFill>
              <a:latin typeface="Arial Rounded MT Bold" panose="020F0704030504030204" pitchFamily="34" charset="0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8C9748-D2D0-E5D0-C87D-C9FD63C4B2C1}"/>
              </a:ext>
            </a:extLst>
          </p:cNvPr>
          <p:cNvSpPr txBox="1"/>
          <p:nvPr/>
        </p:nvSpPr>
        <p:spPr>
          <a:xfrm>
            <a:off x="2209800" y="571500"/>
            <a:ext cx="481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CSE-DS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2F2D0-34A8-B1D0-A5AB-F51309DD6DAB}"/>
              </a:ext>
            </a:extLst>
          </p:cNvPr>
          <p:cNvSpPr txBox="1"/>
          <p:nvPr/>
        </p:nvSpPr>
        <p:spPr>
          <a:xfrm>
            <a:off x="11353800" y="9639300"/>
            <a:ext cx="714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Light SemiCondensed" panose="020B0502040204020203" pitchFamily="34" charset="0"/>
              </a:rPr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64650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371600" y="1716552"/>
            <a:ext cx="14478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u="sng" dirty="0">
                <a:latin typeface="Arial Rounded MT Bold" panose="020F0704030504030204" pitchFamily="34" charset="0"/>
              </a:rPr>
              <a:t>SYSTEM </a:t>
            </a:r>
            <a:r>
              <a:rPr lang="en-US" sz="4000" u="sng" dirty="0" smtClean="0">
                <a:latin typeface="Arial Rounded MT Bold" panose="020F0704030504030204" pitchFamily="34" charset="0"/>
              </a:rPr>
              <a:t>REQUIREMENTS</a:t>
            </a:r>
            <a:endParaRPr lang="en-ID" sz="4000" u="sng" dirty="0">
              <a:latin typeface="Arial Rounded MT Bold" panose="020F070403050403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86000" y="2725337"/>
            <a:ext cx="822960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HARDWARE REQUIREMENTS</a:t>
            </a:r>
            <a:r>
              <a:rPr lang="en-US" sz="3600" dirty="0">
                <a:latin typeface="Arial Rounded MT Bold" panose="020F0704030504030204" pitchFamily="34" charset="0"/>
              </a:rPr>
              <a:t>:</a:t>
            </a:r>
          </a:p>
          <a:p>
            <a:endParaRPr lang="en-US" sz="3600" dirty="0">
              <a:latin typeface="Arial Rounded MT Bold" panose="020F0704030504030204" pitchFamily="34" charset="0"/>
              <a:ea typeface="Tahoma" panose="020B0604030504040204" pitchFamily="34" charset="0"/>
              <a:cs typeface="Dubai Light" panose="020B03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Processor - Intel i3 or i5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Speed - 1.1 GHz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RAM - 4 GB (min)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 Hard Disk - 500 GB(min)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Key Board - Standard Windows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Keyboard Mouse - Two or Three Button Mouse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Monitor - SVGA</a:t>
            </a:r>
            <a:endParaRPr lang="en-ID" sz="3200" dirty="0">
              <a:latin typeface="Dubai Light" panose="020B0303030403030204" pitchFamily="34" charset="-78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E77CF-A534-CC1A-E3E1-8D81B60AF149}"/>
              </a:ext>
            </a:extLst>
          </p:cNvPr>
          <p:cNvSpPr txBox="1"/>
          <p:nvPr/>
        </p:nvSpPr>
        <p:spPr>
          <a:xfrm>
            <a:off x="1981200" y="800100"/>
            <a:ext cx="481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anose="020B0A04020102020204" pitchFamily="34" charset="0"/>
              </a:rPr>
              <a:t>CSE-DS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51C8B-4A74-87BE-8A8A-ED6F4F2994A0}"/>
              </a:ext>
            </a:extLst>
          </p:cNvPr>
          <p:cNvSpPr txBox="1"/>
          <p:nvPr/>
        </p:nvSpPr>
        <p:spPr>
          <a:xfrm>
            <a:off x="11277600" y="9639300"/>
            <a:ext cx="714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Lords 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8713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C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743200" y="2217463"/>
            <a:ext cx="9906000" cy="143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ID" sz="3600" b="1" u="sng" dirty="0" smtClean="0">
                <a:latin typeface="Arialle Bold" panose="020B0604020202020204" charset="0"/>
                <a:ea typeface="Arialle Bold" panose="020B0604020202020204" charset="0"/>
                <a:cs typeface="Arialle Bold" panose="020B0604020202020204" charset="0"/>
              </a:rPr>
              <a:t>SOFTWARE </a:t>
            </a:r>
            <a:r>
              <a:rPr lang="en-ID" sz="3600" b="1" u="sng" dirty="0" smtClean="0">
                <a:latin typeface="Arial Rounded MT Bold" panose="020F0704030504030204" pitchFamily="34" charset="0"/>
                <a:ea typeface="Arialle Bold" panose="020B0604020202020204" charset="0"/>
                <a:cs typeface="Arialle Bold" panose="020B0604020202020204" charset="0"/>
              </a:rPr>
              <a:t>REQUIREMENTS</a:t>
            </a:r>
            <a:endParaRPr lang="en-ID" sz="3600" b="1" u="sng" dirty="0">
              <a:latin typeface="Arial Rounded MT Bold" panose="020F0704030504030204" pitchFamily="34" charset="0"/>
              <a:ea typeface="Arialle Bold" panose="020B0604020202020204" charset="0"/>
              <a:cs typeface="Arialle Bold" panose="020B0604020202020204" charset="0"/>
            </a:endParaRPr>
          </a:p>
          <a:p>
            <a:pPr>
              <a:lnSpc>
                <a:spcPts val="6048"/>
              </a:lnSpc>
            </a:pPr>
            <a:endParaRPr lang="en-US" sz="2981" spc="-98" dirty="0">
              <a:solidFill>
                <a:srgbClr val="FFFFFF"/>
              </a:solidFill>
              <a:latin typeface="Ariall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00400" y="4116347"/>
            <a:ext cx="12712630" cy="362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000" dirty="0"/>
              <a:t>Operating System - Windows 10 or above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000" dirty="0"/>
              <a:t>Programming Language – Python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3300" dirty="0"/>
          </a:p>
          <a:p>
            <a:endParaRPr lang="en-US" sz="3300" dirty="0"/>
          </a:p>
          <a:p>
            <a:pPr algn="just">
              <a:lnSpc>
                <a:spcPct val="150000"/>
              </a:lnSpc>
            </a:pPr>
            <a:endParaRPr lang="en-US" sz="33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F55A9-ED45-758E-284E-3D4DF586F1DB}"/>
              </a:ext>
            </a:extLst>
          </p:cNvPr>
          <p:cNvSpPr txBox="1"/>
          <p:nvPr/>
        </p:nvSpPr>
        <p:spPr>
          <a:xfrm>
            <a:off x="10972800" y="9639300"/>
            <a:ext cx="714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Lords institute of engineering and technology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0" y="862300"/>
            <a:ext cx="3273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CSE-DS</a:t>
            </a:r>
          </a:p>
        </p:txBody>
      </p:sp>
    </p:spTree>
    <p:extLst>
      <p:ext uri="{BB962C8B-B14F-4D97-AF65-F5344CB8AC3E}">
        <p14:creationId xmlns:p14="http://schemas.microsoft.com/office/powerpoint/2010/main" val="32114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88" y="281178"/>
            <a:ext cx="16322040" cy="1604772"/>
          </a:xfrm>
        </p:spPr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algorithm</a:t>
            </a:r>
            <a:endParaRPr lang="en-US" dirty="0">
              <a:ln w="28575">
                <a:noFill/>
                <a:prstDash val="solid"/>
              </a:ln>
              <a:latin typeface="Tw Cen MT" panose="020B0602020104020603" pitchFamily="34" charset="77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4FE4367-F9CB-946E-1D36-86281F5D6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240139" y="9509666"/>
            <a:ext cx="4856583" cy="623379"/>
          </a:xfrm>
        </p:spPr>
        <p:txBody>
          <a:bodyPr/>
          <a:lstStyle/>
          <a:p>
            <a:pPr defTabSz="1371600"/>
            <a:r>
              <a:rPr lang="en-US" dirty="0">
                <a:solidFill>
                  <a:srgbClr val="FFFFFF"/>
                </a:solidFill>
                <a:latin typeface="Segoe UI Light"/>
              </a:rPr>
              <a:t>Lords institute of engineering and 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5588" y="1083565"/>
            <a:ext cx="15747024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1:  START</a:t>
            </a:r>
          </a:p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2: Download Data</a:t>
            </a:r>
          </a:p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3: Create folders (ex. Classes01, Classes02 etc..)</a:t>
            </a:r>
          </a:p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4: Under each class proceed with creating two directories “Original” and “</a:t>
            </a:r>
            <a:r>
              <a:rPr lang="en-IN" sz="3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Photoshopped</a:t>
            </a: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5: Create Tests folders (Ex. Test01, Test02 etc.)</a:t>
            </a:r>
          </a:p>
          <a:p>
            <a:pPr defTabSz="1371600">
              <a:lnSpc>
                <a:spcPct val="150000"/>
              </a:lnSpc>
            </a:pPr>
            <a:r>
              <a:rPr lang="en-IN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6: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Pick ~500 image from each class under ./Classes01/original and ./Classes01/</a:t>
            </a:r>
            <a:r>
              <a:rPr lang="en-US" sz="3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photoshopped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paste them under ./Test01/original and ./Test01/</a:t>
            </a:r>
            <a:r>
              <a:rPr lang="en-US" sz="3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photoshopped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resp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defTabSz="137160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7: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3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process_filter_on_data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populate the new training dataset with appropriate filter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</a:t>
            </a:r>
          </a:p>
          <a:p>
            <a:pPr defTabSz="137160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8: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the dir_src_1 and dir_src_2 in the </a:t>
            </a:r>
            <a:r>
              <a:rPr lang="en-US" sz="3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process_filter_on_data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 and repeat the process for the test data</a:t>
            </a:r>
          </a:p>
          <a:p>
            <a:pPr defTabSz="137160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9: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will create the filtered images under the different sub-directories to be used in </a:t>
            </a: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testing.</a:t>
            </a:r>
            <a:endParaRPr lang="en-US" sz="3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371600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10: END</a:t>
            </a:r>
            <a:endParaRPr lang="en-US" sz="3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371600"/>
            <a:endParaRPr lang="en-US" sz="3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1371600"/>
            <a:endParaRPr lang="en-IN" sz="3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061" y="609475"/>
            <a:ext cx="65" cy="4154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8601" y="20852"/>
            <a:ext cx="65" cy="4154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" y="-207748"/>
            <a:ext cx="65" cy="4154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207750"/>
            <a:ext cx="65" cy="4154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28601" y="-186898"/>
            <a:ext cx="65" cy="8309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7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221" y="263223"/>
            <a:ext cx="13994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en-IN" sz="27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CSE-DS</a:t>
            </a:r>
          </a:p>
        </p:txBody>
      </p:sp>
    </p:spTree>
    <p:extLst>
      <p:ext uri="{BB962C8B-B14F-4D97-AF65-F5344CB8AC3E}">
        <p14:creationId xmlns:p14="http://schemas.microsoft.com/office/powerpoint/2010/main" val="15593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62" y="429814"/>
            <a:ext cx="16322040" cy="1604772"/>
          </a:xfrm>
        </p:spPr>
        <p:txBody>
          <a:bodyPr/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705100"/>
            <a:ext cx="9296400" cy="5445489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class diagram is the main building block of object oriented modelling. 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used both for:</a:t>
            </a:r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conceptual </a:t>
            </a:r>
            <a:r>
              <a:rPr lang="en-IN" sz="2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systematic </a:t>
            </a:r>
            <a:r>
              <a:rPr lang="en-IN" sz="2800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application </a:t>
            </a:r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detailed modelling translating the models into programming code. </a:t>
            </a:r>
            <a:endParaRPr lang="en-GB" sz="28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371600"/>
            <a:fld id="{294A09A9-5501-47C1-A89A-A340965A2BE2}" type="slidenum">
              <a:rPr lang="en-US" smtClean="0">
                <a:solidFill>
                  <a:srgbClr val="FFFFFF"/>
                </a:solidFill>
              </a:rPr>
              <a:pPr defTabSz="1371600"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2" y="2705099"/>
            <a:ext cx="7848600" cy="66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5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10.xml><?xml version="1.0" encoding="utf-8"?>
<a:theme xmlns:a="http://schemas.openxmlformats.org/drawingml/2006/main" name="6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1.xml><?xml version="1.0" encoding="utf-8"?>
<a:theme xmlns:a="http://schemas.openxmlformats.org/drawingml/2006/main" name="7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2.xml><?xml version="1.0" encoding="utf-8"?>
<a:theme xmlns:a="http://schemas.openxmlformats.org/drawingml/2006/main" name="8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3.xml><?xml version="1.0" encoding="utf-8"?>
<a:theme xmlns:a="http://schemas.openxmlformats.org/drawingml/2006/main" name="9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4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3.xml><?xml version="1.0" encoding="utf-8"?>
<a:theme xmlns:a="http://schemas.openxmlformats.org/drawingml/2006/main" name="5_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4.xml><?xml version="1.0" encoding="utf-8"?>
<a:theme xmlns:a="http://schemas.openxmlformats.org/drawingml/2006/main" name="6_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5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6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7.xml><?xml version="1.0" encoding="utf-8"?>
<a:theme xmlns:a="http://schemas.openxmlformats.org/drawingml/2006/main" name="3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8.xml><?xml version="1.0" encoding="utf-8"?>
<a:theme xmlns:a="http://schemas.openxmlformats.org/drawingml/2006/main" name="4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9.xml><?xml version="1.0" encoding="utf-8"?>
<a:theme xmlns:a="http://schemas.openxmlformats.org/drawingml/2006/main" name="5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758</TotalTime>
  <Words>880</Words>
  <Application>Microsoft Office PowerPoint</Application>
  <PresentationFormat>Custom</PresentationFormat>
  <Paragraphs>139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21</vt:i4>
      </vt:variant>
    </vt:vector>
  </HeadingPairs>
  <TitlesOfParts>
    <vt:vector size="57" baseType="lpstr">
      <vt:lpstr>Bahnschrift SemiBold</vt:lpstr>
      <vt:lpstr>Wingdings</vt:lpstr>
      <vt:lpstr>Tahoma</vt:lpstr>
      <vt:lpstr>Calibri</vt:lpstr>
      <vt:lpstr>Arial Black</vt:lpstr>
      <vt:lpstr>Montserrat</vt:lpstr>
      <vt:lpstr>arial</vt:lpstr>
      <vt:lpstr>Bahnschrift</vt:lpstr>
      <vt:lpstr>Arial Rounded MT Bold</vt:lpstr>
      <vt:lpstr>Segoe UI Light</vt:lpstr>
      <vt:lpstr>Trebuchet MS</vt:lpstr>
      <vt:lpstr>Berlin Sans FB</vt:lpstr>
      <vt:lpstr>Bahnschrift SemiLight Condensed</vt:lpstr>
      <vt:lpstr>Courier New</vt:lpstr>
      <vt:lpstr>Bahnschrift Light SemiCondensed</vt:lpstr>
      <vt:lpstr>Dubai Light</vt:lpstr>
      <vt:lpstr>Segoe UI</vt:lpstr>
      <vt:lpstr>Arialle Bold</vt:lpstr>
      <vt:lpstr>Agency FB</vt:lpstr>
      <vt:lpstr>Calibri Light</vt:lpstr>
      <vt:lpstr>Tw Cen MT</vt:lpstr>
      <vt:lpstr>Times New Roman</vt:lpstr>
      <vt:lpstr>Circuit</vt:lpstr>
      <vt:lpstr>3_Office Theme</vt:lpstr>
      <vt:lpstr>5_Office Theme</vt:lpstr>
      <vt:lpstr>6_Office Theme</vt:lpstr>
      <vt:lpstr>1_Celestial</vt:lpstr>
      <vt:lpstr>2_Celestial</vt:lpstr>
      <vt:lpstr>3_Celestial</vt:lpstr>
      <vt:lpstr>4_Celestial</vt:lpstr>
      <vt:lpstr>5_Celestial</vt:lpstr>
      <vt:lpstr>6_Celestial</vt:lpstr>
      <vt:lpstr>7_Celestial</vt:lpstr>
      <vt:lpstr>8_Celestial</vt:lpstr>
      <vt:lpstr>9_Celestial</vt:lpstr>
      <vt:lpstr>1_Circuit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Class diagram</vt:lpstr>
      <vt:lpstr>USE case diagram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THEME</dc:title>
  <dc:creator>Administrator</dc:creator>
  <cp:lastModifiedBy>Saba Siddiqui</cp:lastModifiedBy>
  <cp:revision>33</cp:revision>
  <dcterms:created xsi:type="dcterms:W3CDTF">2006-08-16T00:00:00Z</dcterms:created>
  <dcterms:modified xsi:type="dcterms:W3CDTF">2023-02-08T16:39:09Z</dcterms:modified>
  <dc:identifier>DAEtPf4gUBQ</dc:identifier>
</cp:coreProperties>
</file>